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sldIdLst>
    <p:sldId id="275" r:id="rId2"/>
    <p:sldId id="276" r:id="rId3"/>
    <p:sldId id="256" r:id="rId4"/>
    <p:sldId id="259" r:id="rId5"/>
    <p:sldId id="257" r:id="rId6"/>
    <p:sldId id="274" r:id="rId7"/>
    <p:sldId id="258" r:id="rId8"/>
    <p:sldId id="260" r:id="rId9"/>
    <p:sldId id="262" r:id="rId10"/>
    <p:sldId id="270" r:id="rId11"/>
    <p:sldId id="277" r:id="rId12"/>
    <p:sldId id="269" r:id="rId13"/>
    <p:sldId id="266" r:id="rId14"/>
    <p:sldId id="263" r:id="rId15"/>
    <p:sldId id="271" r:id="rId16"/>
    <p:sldId id="272" r:id="rId17"/>
    <p:sldId id="261" r:id="rId18"/>
    <p:sldId id="268" r:id="rId19"/>
    <p:sldId id="273" r:id="rId20"/>
    <p:sldId id="264" r:id="rId2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F0E59-D0E9-4DD0-9AEF-7FC6006B3F2E}" type="datetimeFigureOut">
              <a:rPr lang="ar-IQ" smtClean="0"/>
              <a:pPr/>
              <a:t>01/08/1440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AF48D8-3FEE-4BFE-95C3-D5D6F6414CD5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8071048" cy="165618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Avian mycoplasmosis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996952"/>
            <a:ext cx="9001000" cy="3312368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imesNewRomanPSMT"/>
              </a:rPr>
              <a:t>These prokaryotes are characterized by their</a:t>
            </a:r>
          </a:p>
          <a:p>
            <a:pPr algn="l"/>
            <a:r>
              <a:rPr lang="en-US" sz="2800" dirty="0">
                <a:latin typeface="TimesNewRomanPSMT"/>
              </a:rPr>
              <a:t>very small size, small genome, and complete absence of cell walls; they</a:t>
            </a:r>
          </a:p>
          <a:p>
            <a:pPr algn="l"/>
            <a:r>
              <a:rPr lang="en-US" sz="2800" dirty="0">
                <a:latin typeface="TimesNewRomanPSMT"/>
              </a:rPr>
              <a:t>are bound by a plasma membrane </a:t>
            </a:r>
            <a:r>
              <a:rPr lang="en-US" sz="2800" dirty="0" smtClean="0">
                <a:latin typeface="TimesNewRomanPSMT"/>
              </a:rPr>
              <a:t>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1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2-</a:t>
            </a:r>
            <a:r>
              <a:rPr lang="en-US" u="sng" dirty="0" smtClean="0">
                <a:solidFill>
                  <a:srgbClr val="C00000"/>
                </a:solidFill>
              </a:rPr>
              <a:t>Mycoplasma</a:t>
            </a:r>
            <a:r>
              <a:rPr lang="en-US" dirty="0" smtClean="0"/>
              <a:t> </a:t>
            </a:r>
            <a:r>
              <a:rPr lang="en-US" u="sng" dirty="0" err="1" smtClean="0">
                <a:solidFill>
                  <a:srgbClr val="C00000"/>
                </a:solidFill>
              </a:rPr>
              <a:t>meleagridis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3600" b="1" u="sng" dirty="0" smtClean="0">
                <a:solidFill>
                  <a:srgbClr val="C00000"/>
                </a:solidFill>
              </a:rPr>
              <a:t>Causes:</a:t>
            </a:r>
          </a:p>
          <a:p>
            <a:pPr algn="l" rtl="0">
              <a:buNone/>
            </a:pPr>
            <a:r>
              <a:rPr lang="en-US" sz="2400" dirty="0" smtClean="0"/>
              <a:t>Airsacculitis in Turkey </a:t>
            </a:r>
            <a:r>
              <a:rPr lang="en-US" sz="2400" dirty="0" err="1" smtClean="0"/>
              <a:t>Poults</a:t>
            </a:r>
            <a:r>
              <a:rPr lang="en-US" sz="2400" dirty="0" smtClean="0"/>
              <a:t>(Immature Turkey).</a:t>
            </a:r>
          </a:p>
          <a:p>
            <a:pPr algn="l" rtl="0"/>
            <a:r>
              <a:rPr lang="en-US" dirty="0">
                <a:solidFill>
                  <a:srgbClr val="000000"/>
                </a:solidFill>
                <a:latin typeface="Open Sans"/>
              </a:rPr>
              <a:t>Egg transmission and embryo infection reduces hatchability (due to late embryo mortality),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poult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quality, and growth rate. Only mild respiratory signs may be seen despite high rates of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airsacculitis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in </a:t>
            </a:r>
            <a:r>
              <a:rPr lang="en-US" dirty="0" err="1">
                <a:solidFill>
                  <a:srgbClr val="000000"/>
                </a:solidFill>
                <a:latin typeface="Open Sans"/>
              </a:rPr>
              <a:t>poults</a:t>
            </a:r>
            <a:r>
              <a:rPr lang="en-US" dirty="0">
                <a:solidFill>
                  <a:srgbClr val="000000"/>
                </a:solidFill>
                <a:latin typeface="Open Sans"/>
              </a:rPr>
              <a:t> from infected hens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Hatched </a:t>
            </a:r>
            <a:r>
              <a:rPr lang="en-US" dirty="0" err="1"/>
              <a:t>poults</a:t>
            </a:r>
            <a:r>
              <a:rPr lang="en-US" dirty="0"/>
              <a:t> may have </a:t>
            </a:r>
            <a:r>
              <a:rPr lang="en-US" dirty="0" err="1"/>
              <a:t>airsacculitis</a:t>
            </a:r>
            <a:r>
              <a:rPr lang="en-US" dirty="0"/>
              <a:t> with variable degrees of thickening, turbidity, foamy yellow exudate, and </a:t>
            </a:r>
            <a:r>
              <a:rPr lang="en-US" dirty="0" err="1"/>
              <a:t>caseous</a:t>
            </a:r>
            <a:r>
              <a:rPr lang="en-US" dirty="0"/>
              <a:t> flecks</a:t>
            </a:r>
          </a:p>
        </p:txBody>
      </p:sp>
    </p:spTree>
    <p:extLst>
      <p:ext uri="{BB962C8B-B14F-4D97-AF65-F5344CB8AC3E}">
        <p14:creationId xmlns:p14="http://schemas.microsoft.com/office/powerpoint/2010/main" val="9651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428868"/>
            <a:ext cx="322599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214810" y="2357430"/>
            <a:ext cx="3124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مستطيل 5"/>
          <p:cNvSpPr/>
          <p:nvPr/>
        </p:nvSpPr>
        <p:spPr>
          <a:xfrm>
            <a:off x="0" y="857232"/>
            <a:ext cx="8143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Turkey with advanced case of infectious sinusitis.</a:t>
            </a:r>
            <a:endParaRPr lang="ar-IQ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785794"/>
            <a:ext cx="7258072" cy="5669942"/>
          </a:xfrm>
        </p:spPr>
        <p:txBody>
          <a:bodyPr/>
          <a:lstStyle/>
          <a:p>
            <a:pPr algn="l" rtl="0"/>
            <a:r>
              <a:rPr lang="en-US" dirty="0" smtClean="0"/>
              <a:t>Airsacculitis.</a:t>
            </a:r>
          </a:p>
          <a:p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99865" y="2285992"/>
            <a:ext cx="523564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en-US" sz="4000" u="sng" dirty="0" smtClean="0">
                <a:solidFill>
                  <a:srgbClr val="C00000"/>
                </a:solidFill>
              </a:rPr>
              <a:t>3.Mycoplasma</a:t>
            </a:r>
            <a:r>
              <a:rPr lang="en-US" sz="4000" dirty="0" smtClean="0"/>
              <a:t> </a:t>
            </a:r>
            <a:r>
              <a:rPr lang="en-US" sz="4000" u="sng" dirty="0" err="1" smtClean="0">
                <a:solidFill>
                  <a:srgbClr val="C00000"/>
                </a:solidFill>
              </a:rPr>
              <a:t>synoviae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2910" y="1214422"/>
            <a:ext cx="7572428" cy="542928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   </a:t>
            </a:r>
          </a:p>
          <a:p>
            <a:pPr algn="l" rtl="0">
              <a:buNone/>
            </a:pPr>
            <a:r>
              <a:rPr lang="en-US" dirty="0" smtClean="0"/>
              <a:t>  Infection with </a:t>
            </a:r>
            <a:r>
              <a:rPr lang="en-US" dirty="0" err="1" smtClean="0"/>
              <a:t>Mycoplasma</a:t>
            </a:r>
            <a:r>
              <a:rPr lang="en-US" dirty="0" smtClean="0"/>
              <a:t> </a:t>
            </a:r>
            <a:r>
              <a:rPr lang="en-US" dirty="0" err="1" smtClean="0"/>
              <a:t>synoviae</a:t>
            </a:r>
            <a:r>
              <a:rPr lang="en-US" dirty="0" smtClean="0"/>
              <a:t> may be seen in chickens and turkeys in association with </a:t>
            </a:r>
            <a:r>
              <a:rPr lang="en-US" dirty="0" err="1" smtClean="0"/>
              <a:t>synovitis</a:t>
            </a:r>
            <a:r>
              <a:rPr lang="en-US" dirty="0" smtClean="0"/>
              <a:t> and/or </a:t>
            </a:r>
            <a:r>
              <a:rPr lang="en-US" dirty="0" err="1" smtClean="0"/>
              <a:t>airsacculitis</a:t>
            </a:r>
            <a:r>
              <a:rPr lang="en-US" dirty="0" smtClean="0"/>
              <a:t>.  </a:t>
            </a:r>
          </a:p>
          <a:p>
            <a:pPr algn="l" rtl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Transovarian</a:t>
            </a:r>
            <a:r>
              <a:rPr lang="en-US" dirty="0" smtClean="0"/>
              <a:t> transmission. </a:t>
            </a:r>
          </a:p>
          <a:p>
            <a:pPr algn="l" rtl="0">
              <a:buNone/>
            </a:pPr>
            <a:r>
              <a:rPr lang="en-US" dirty="0" smtClean="0"/>
              <a:t>  Horizontal route via the respiratory tract is also possible.</a:t>
            </a:r>
          </a:p>
          <a:p>
            <a:pPr algn="l" rtl="0">
              <a:buNone/>
            </a:pPr>
            <a:r>
              <a:rPr lang="en-US" dirty="0" smtClean="0"/>
              <a:t>  Young chickens at the age of 4-12 weeks are susceptible.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Signs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Depression.</a:t>
            </a:r>
          </a:p>
          <a:p>
            <a:pPr algn="l" rtl="0"/>
            <a:r>
              <a:rPr lang="en-US" dirty="0" err="1" smtClean="0"/>
              <a:t>Inappetance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Ruffled feathers.</a:t>
            </a:r>
          </a:p>
          <a:p>
            <a:pPr algn="l" rtl="0"/>
            <a:r>
              <a:rPr lang="en-US" dirty="0" smtClean="0"/>
              <a:t>Lameness.</a:t>
            </a:r>
          </a:p>
          <a:p>
            <a:pPr algn="l" rtl="0"/>
            <a:r>
              <a:rPr lang="en-US" dirty="0" smtClean="0"/>
              <a:t>Swelling of hocks, shanks and feet (sometimes severe and bilaterally asymmetrical).</a:t>
            </a:r>
          </a:p>
          <a:p>
            <a:pPr algn="l" rtl="0"/>
            <a:r>
              <a:rPr lang="en-US" dirty="0" err="1" smtClean="0"/>
              <a:t>Faeces</a:t>
            </a:r>
            <a:r>
              <a:rPr lang="en-US" dirty="0" smtClean="0"/>
              <a:t> may be green in acute infections.</a:t>
            </a:r>
          </a:p>
          <a:p>
            <a:pPr algn="l" rtl="0"/>
            <a:r>
              <a:rPr lang="en-US" dirty="0" smtClean="0"/>
              <a:t>Effects on egg production appear to be minor under good management.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Post-mortem lesions</a:t>
            </a:r>
            <a:br>
              <a:rPr lang="en-US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Joints and tendon sheaths have viscid grey to yellow </a:t>
            </a:r>
            <a:r>
              <a:rPr lang="en-US" dirty="0" err="1" smtClean="0"/>
              <a:t>exudate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Swollen liver, spleen and kidney have been seen in the past but are not common now.</a:t>
            </a:r>
          </a:p>
          <a:p>
            <a:pPr algn="l" rtl="0"/>
            <a:r>
              <a:rPr lang="en-US" dirty="0" smtClean="0"/>
              <a:t>Green liver.</a:t>
            </a:r>
          </a:p>
          <a:p>
            <a:pPr algn="l" rtl="0"/>
            <a:r>
              <a:rPr lang="en-US" dirty="0" err="1" smtClean="0"/>
              <a:t>Exudate</a:t>
            </a:r>
            <a:r>
              <a:rPr lang="en-US" dirty="0" smtClean="0"/>
              <a:t> becomes </a:t>
            </a:r>
            <a:r>
              <a:rPr lang="en-US" dirty="0" err="1" smtClean="0"/>
              <a:t>caseous</a:t>
            </a:r>
            <a:r>
              <a:rPr lang="en-US" dirty="0" smtClean="0"/>
              <a:t> later.</a:t>
            </a:r>
          </a:p>
          <a:p>
            <a:pPr algn="l" rtl="0"/>
            <a:r>
              <a:rPr lang="en-US" dirty="0" err="1" smtClean="0"/>
              <a:t>Sternal</a:t>
            </a:r>
            <a:r>
              <a:rPr lang="en-US" dirty="0" smtClean="0"/>
              <a:t> bursitis.</a:t>
            </a:r>
          </a:p>
          <a:p>
            <a:pPr algn="l" rtl="0"/>
            <a:r>
              <a:rPr lang="en-US" dirty="0" err="1" smtClean="0"/>
              <a:t>Airsacculitis</a:t>
            </a:r>
            <a:r>
              <a:rPr lang="en-US" dirty="0" smtClean="0"/>
              <a:t> - usually in heavy broilers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مايكوبلازماmages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28860" y="2571744"/>
            <a:ext cx="4429156" cy="3143271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857224" y="1571612"/>
            <a:ext cx="69294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Swelling joints due to </a:t>
            </a:r>
            <a:r>
              <a:rPr lang="en-US" sz="2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infection </a:t>
            </a:r>
            <a:endParaRPr lang="ar-IQ" sz="2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14356"/>
            <a:ext cx="8001024" cy="5741380"/>
          </a:xfrm>
        </p:spPr>
        <p:txBody>
          <a:bodyPr/>
          <a:lstStyle/>
          <a:p>
            <a:pPr algn="l" rtl="0"/>
            <a:r>
              <a:rPr lang="en-US" dirty="0" smtClean="0"/>
              <a:t>Incised swollen foot pad with purulent exudates.</a:t>
            </a:r>
            <a:endParaRPr lang="ar-IQ" dirty="0" smtClean="0"/>
          </a:p>
          <a:p>
            <a:pPr algn="l" rtl="0"/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3571" y="2143116"/>
            <a:ext cx="5765739" cy="4359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History.  </a:t>
            </a:r>
          </a:p>
          <a:p>
            <a:pPr algn="l" rtl="0"/>
            <a:r>
              <a:rPr lang="en-US" dirty="0" smtClean="0"/>
              <a:t>Signs.</a:t>
            </a:r>
          </a:p>
          <a:p>
            <a:pPr algn="l" rtl="0"/>
            <a:r>
              <a:rPr lang="en-US" dirty="0" smtClean="0"/>
              <a:t>Lesion.</a:t>
            </a:r>
          </a:p>
          <a:p>
            <a:pPr algn="l" rtl="0"/>
            <a:r>
              <a:rPr lang="en-US" dirty="0" smtClean="0"/>
              <a:t>Serology: used routinely, Elisa in some countries - PCR and/or culture used to confirm.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>
            <a:normAutofit/>
          </a:bodyPr>
          <a:lstStyle/>
          <a:p>
            <a:pPr lvl="8" algn="l"/>
            <a:endParaRPr lang="en-US" sz="1600" dirty="0" smtClean="0">
              <a:latin typeface="TimesNewRomanPSMT"/>
            </a:endParaRPr>
          </a:p>
          <a:p>
            <a:pPr algn="l"/>
            <a:r>
              <a:rPr lang="en-US" sz="2800" dirty="0"/>
              <a:t>The route of infection is via the conjunctiva or upper respiratory tract with an incubation period of 6-10 days.</a:t>
            </a:r>
            <a:endParaRPr lang="en-US" sz="2800" dirty="0">
              <a:latin typeface="TimesNewRomanPSMT"/>
            </a:endParaRPr>
          </a:p>
          <a:p>
            <a:pPr algn="l"/>
            <a:r>
              <a:rPr lang="en-US" sz="2800" dirty="0" smtClean="0">
                <a:latin typeface="TimesNewRomanPSMT"/>
              </a:rPr>
              <a:t>“</a:t>
            </a:r>
          </a:p>
          <a:p>
            <a:pPr algn="l"/>
            <a:r>
              <a:rPr lang="en-US" sz="2800" dirty="0" smtClean="0">
                <a:latin typeface="TimesNewRomanPSMT"/>
              </a:rPr>
              <a:t>fried egg</a:t>
            </a:r>
            <a:r>
              <a:rPr lang="en-US" sz="2800" dirty="0">
                <a:latin typeface="TimesNewRomanPSMT"/>
              </a:rPr>
              <a:t>” type of colony morphology, </a:t>
            </a:r>
            <a:endParaRPr lang="en-US" sz="2800" dirty="0" smtClean="0">
              <a:latin typeface="TimesNewRomanPSMT"/>
            </a:endParaRPr>
          </a:p>
          <a:p>
            <a:pPr algn="l"/>
            <a:endParaRPr lang="en-US" sz="2800" dirty="0">
              <a:latin typeface="TimesNewRomanPSMT"/>
            </a:endParaRPr>
          </a:p>
          <a:p>
            <a:pPr algn="l"/>
            <a:r>
              <a:rPr lang="en-US" sz="2800" dirty="0" smtClean="0">
                <a:latin typeface="TimesNewRomanPSMT"/>
              </a:rPr>
              <a:t>resistance </a:t>
            </a:r>
            <a:r>
              <a:rPr lang="en-US" sz="2800" dirty="0">
                <a:latin typeface="TimesNewRomanPSMT"/>
              </a:rPr>
              <a:t>to antibiotics that affect </a:t>
            </a:r>
            <a:r>
              <a:rPr lang="en-US" sz="2800" dirty="0" smtClean="0">
                <a:latin typeface="TimesNewRomanPSMT"/>
              </a:rPr>
              <a:t>cell wall </a:t>
            </a:r>
            <a:r>
              <a:rPr lang="en-US" sz="2800" dirty="0">
                <a:latin typeface="TimesNewRomanPSMT"/>
              </a:rPr>
              <a:t>synthesis, </a:t>
            </a:r>
            <a:endParaRPr lang="en-US" sz="2800" dirty="0" smtClean="0">
              <a:latin typeface="TimesNewRomanPSMT"/>
            </a:endParaRPr>
          </a:p>
          <a:p>
            <a:pPr algn="l"/>
            <a:endParaRPr lang="en-US" sz="2800" dirty="0">
              <a:latin typeface="TimesNewRomanPSMT"/>
            </a:endParaRPr>
          </a:p>
          <a:p>
            <a:pPr algn="l"/>
            <a:r>
              <a:rPr lang="en-US" sz="2800" dirty="0" smtClean="0">
                <a:latin typeface="TimesNewRomanPSMT"/>
              </a:rPr>
              <a:t>complex </a:t>
            </a:r>
            <a:r>
              <a:rPr lang="en-US" sz="2800" dirty="0">
                <a:latin typeface="TimesNewRomanPSMT"/>
              </a:rPr>
              <a:t>nutritional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8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7543824" cy="6286520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sz="3200" b="1" u="sng" dirty="0" smtClean="0">
                <a:solidFill>
                  <a:schemeClr val="tx2">
                    <a:lumMod val="75000"/>
                  </a:schemeClr>
                </a:solidFill>
              </a:rPr>
              <a:t>Treatment :</a:t>
            </a:r>
          </a:p>
          <a:p>
            <a:pPr algn="l" rtl="0">
              <a:buNone/>
            </a:pPr>
            <a:r>
              <a:rPr lang="en-US" sz="2800" dirty="0" smtClean="0"/>
              <a:t>1- Tetracycline.</a:t>
            </a:r>
          </a:p>
          <a:p>
            <a:pPr algn="l" rtl="0">
              <a:buNone/>
            </a:pPr>
            <a:r>
              <a:rPr lang="en-US" sz="2800" dirty="0" smtClean="0"/>
              <a:t>2- </a:t>
            </a:r>
            <a:r>
              <a:rPr lang="en-US" sz="2800" dirty="0" err="1" smtClean="0"/>
              <a:t>Tylosin</a:t>
            </a:r>
            <a:r>
              <a:rPr lang="en-US" sz="2800" dirty="0" smtClean="0"/>
              <a:t> is the drug of choice</a:t>
            </a:r>
            <a:endParaRPr lang="ar-IQ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0" y="500042"/>
            <a:ext cx="8929718" cy="3752856"/>
          </a:xfrm>
        </p:spPr>
        <p:txBody>
          <a:bodyPr/>
          <a:lstStyle/>
          <a:p>
            <a:pPr algn="ctr" rtl="0"/>
            <a:r>
              <a:rPr lang="en-US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Mycoplasma</a:t>
            </a:r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cap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gallisepticum</a:t>
            </a:r>
            <a:r>
              <a:rPr lang="en-US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infection, M.G., Chronic respiratory disease</a:t>
            </a:r>
            <a:endParaRPr lang="ar-IQ" cap="none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85720" y="500042"/>
            <a:ext cx="7858180" cy="5955694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u="sng" dirty="0" err="1" smtClean="0"/>
              <a:t>Mycoplasma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gallisepticum</a:t>
            </a:r>
            <a:r>
              <a:rPr lang="en-US" sz="3200" dirty="0" smtClean="0"/>
              <a:t> </a:t>
            </a:r>
            <a:r>
              <a:rPr lang="en-US" sz="3200" b="1" dirty="0" smtClean="0"/>
              <a:t>causes :</a:t>
            </a:r>
          </a:p>
          <a:p>
            <a:pPr algn="just" rtl="0">
              <a:buNone/>
            </a:pPr>
            <a:r>
              <a:rPr lang="en-US" sz="2400" dirty="0" smtClean="0"/>
              <a:t>A -Chronic Respiratory Disease (CRD):In chickens.</a:t>
            </a:r>
          </a:p>
          <a:p>
            <a:pPr algn="just" rtl="0">
              <a:buNone/>
            </a:pPr>
            <a:r>
              <a:rPr lang="en-US" sz="2400" dirty="0" smtClean="0"/>
              <a:t>B – Infectious Sinusitis: In Turkeys.</a:t>
            </a:r>
          </a:p>
          <a:p>
            <a:pPr algn="just" rtl="0">
              <a:buFont typeface="Courier New" pitchFamily="49" charset="0"/>
              <a:buChar char="o"/>
            </a:pPr>
            <a:r>
              <a:rPr lang="en-US" dirty="0" smtClean="0"/>
              <a:t>  Most outbreaks are in broiler chickens older than 4 weeks. The course of the disease is more severe during the winter and in cases of associated infections.</a:t>
            </a:r>
          </a:p>
          <a:p>
            <a:pPr algn="just" rtl="0">
              <a:buFont typeface="Courier New" pitchFamily="49" charset="0"/>
              <a:buChar char="o"/>
            </a:pPr>
            <a:r>
              <a:rPr lang="en-US" dirty="0" smtClean="0"/>
              <a:t>Predisposing factors include stress, bad management  and viral respiratory infections.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7400948" cy="6286520"/>
          </a:xfrm>
        </p:spPr>
        <p:txBody>
          <a:bodyPr>
            <a:normAutofit/>
          </a:bodyPr>
          <a:lstStyle/>
          <a:p>
            <a:pPr algn="just" rtl="0">
              <a:buNone/>
            </a:pPr>
            <a:endParaRPr lang="en-US" dirty="0" smtClean="0"/>
          </a:p>
          <a:p>
            <a:pPr algn="just" rtl="0"/>
            <a:r>
              <a:rPr lang="en-US" dirty="0" smtClean="0"/>
              <a:t>The route of infection is via the conjunctiva or upper respiratory tract with an incubation period of 6-10 days.</a:t>
            </a:r>
          </a:p>
          <a:p>
            <a:pPr algn="just" rtl="0">
              <a:buNone/>
            </a:pPr>
            <a:r>
              <a:rPr lang="en-US" dirty="0" smtClean="0"/>
              <a:t> </a:t>
            </a:r>
          </a:p>
          <a:p>
            <a:pPr algn="just" rtl="0"/>
            <a:r>
              <a:rPr lang="en-US" dirty="0" smtClean="0"/>
              <a:t>A vertical transmission .</a:t>
            </a:r>
          </a:p>
          <a:p>
            <a:pPr algn="just" rtl="0"/>
            <a:r>
              <a:rPr lang="en-US" dirty="0" smtClean="0"/>
              <a:t>Horizontal transmission  via airborne route, by coughing or contaminated food , water and environment. </a:t>
            </a:r>
          </a:p>
          <a:p>
            <a:pPr algn="just" rtl="0"/>
            <a:r>
              <a:rPr lang="en-US" dirty="0" smtClean="0"/>
              <a:t>Recovered birds remain infected for life.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ublic\Pictures\Sample Pictures\urn-cambridge.org-id-binary-alt-20170213200044-19755-mediumThumb-S0043933916000830_fig1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357850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28596" y="428604"/>
            <a:ext cx="7239000" cy="5955694"/>
          </a:xfrm>
        </p:spPr>
        <p:txBody>
          <a:bodyPr/>
          <a:lstStyle/>
          <a:p>
            <a:pPr algn="l" rtl="0">
              <a:buNone/>
            </a:pPr>
            <a:r>
              <a:rPr lang="en-US" sz="2800" dirty="0" smtClean="0"/>
              <a:t> Clinical signs:</a:t>
            </a:r>
          </a:p>
          <a:p>
            <a:pPr algn="l" rtl="0"/>
            <a:r>
              <a:rPr lang="en-US" sz="2400" dirty="0" smtClean="0"/>
              <a:t>most characteristic signs in adult are tracheal rales, coughing, decreased egg production.</a:t>
            </a:r>
          </a:p>
          <a:p>
            <a:pPr algn="l" rtl="0"/>
            <a:r>
              <a:rPr lang="en-US" sz="2400" dirty="0" smtClean="0"/>
              <a:t>Gasping . </a:t>
            </a:r>
          </a:p>
          <a:p>
            <a:pPr algn="l" rtl="0"/>
            <a:r>
              <a:rPr lang="en-US" sz="2400" dirty="0" smtClean="0"/>
              <a:t>Nasal and ocular discharge.</a:t>
            </a:r>
          </a:p>
        </p:txBody>
      </p:sp>
      <p:pic>
        <p:nvPicPr>
          <p:cNvPr id="4" name="صورة 3" descr="mycoplasma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857496"/>
            <a:ext cx="4780590" cy="2286016"/>
          </a:xfrm>
          <a:prstGeom prst="rect">
            <a:avLst/>
          </a:prstGeom>
        </p:spPr>
      </p:pic>
      <p:pic>
        <p:nvPicPr>
          <p:cNvPr id="5" name="صورة 4" descr="8wigdl00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496"/>
            <a:ext cx="4000496" cy="22500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sz="4000" dirty="0" smtClean="0"/>
              <a:t>facial skin Edema</a:t>
            </a:r>
          </a:p>
          <a:p>
            <a:pPr algn="l" rtl="0"/>
            <a:endParaRPr lang="ar-IQ" dirty="0"/>
          </a:p>
        </p:txBody>
      </p:sp>
      <p:pic>
        <p:nvPicPr>
          <p:cNvPr id="4" name="صورة 3" descr="mycoplasm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2643182"/>
            <a:ext cx="3857652" cy="3371444"/>
          </a:xfrm>
          <a:prstGeom prst="rect">
            <a:avLst/>
          </a:prstGeom>
        </p:spPr>
      </p:pic>
      <p:pic>
        <p:nvPicPr>
          <p:cNvPr id="6" name="صورة 5" descr="imageمايكوووووو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43182"/>
            <a:ext cx="4196983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7186634" cy="5884256"/>
          </a:xfrm>
        </p:spPr>
        <p:txBody>
          <a:bodyPr/>
          <a:lstStyle/>
          <a:p>
            <a:pPr algn="l" rtl="0"/>
            <a:r>
              <a:rPr lang="en-US" dirty="0" smtClean="0"/>
              <a:t>Most common gross finding is airsacculitis , the air sacs being filled with fibrinous </a:t>
            </a:r>
            <a:r>
              <a:rPr lang="en-US" dirty="0" err="1" smtClean="0"/>
              <a:t>caseous</a:t>
            </a:r>
            <a:r>
              <a:rPr lang="en-US" dirty="0" smtClean="0"/>
              <a:t> exudates.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  <p:pic>
        <p:nvPicPr>
          <p:cNvPr id="5" name="صورة 4" descr="es.jpg"/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3214678" y="2857496"/>
            <a:ext cx="4813964" cy="3619522"/>
          </a:xfrm>
          <a:prstGeom prst="rect">
            <a:avLst/>
          </a:prstGeom>
        </p:spPr>
      </p:pic>
      <p:pic>
        <p:nvPicPr>
          <p:cNvPr id="6" name="صورة 5" descr="images.jpg"/>
          <p:cNvPicPr>
            <a:picLocks noChangeAspect="1"/>
          </p:cNvPicPr>
          <p:nvPr/>
        </p:nvPicPr>
        <p:blipFill>
          <a:blip r:embed="rId3">
            <a:lum contrast="20000"/>
          </a:blip>
          <a:stretch>
            <a:fillRect/>
          </a:stretch>
        </p:blipFill>
        <p:spPr>
          <a:xfrm>
            <a:off x="214282" y="2928934"/>
            <a:ext cx="2912473" cy="35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292</TotalTime>
  <Words>481</Words>
  <Application>Microsoft Office PowerPoint</Application>
  <PresentationFormat>On-screen Show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Avian mycoplasmosis</vt:lpstr>
      <vt:lpstr>PowerPoint Presentation</vt:lpstr>
      <vt:lpstr>Mycoplasma  gallisepticum infection, M.G., Chronic respiratory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2-Mycoplasma meleagridis</vt:lpstr>
      <vt:lpstr>PowerPoint Presentation</vt:lpstr>
      <vt:lpstr>PowerPoint Presentation</vt:lpstr>
      <vt:lpstr>PowerPoint Presentation</vt:lpstr>
      <vt:lpstr>3.Mycoplasma synoviae </vt:lpstr>
      <vt:lpstr>Signs </vt:lpstr>
      <vt:lpstr>Post-mortem lesions </vt:lpstr>
      <vt:lpstr>PowerPoint Presentation</vt:lpstr>
      <vt:lpstr>PowerPoint Presentation</vt:lpstr>
      <vt:lpstr>Diagnosis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Mycoplasma  gallisepticum infection, M.g., Chronic Respiratory Disease</dc:title>
  <dc:creator>DELL</dc:creator>
  <cp:lastModifiedBy>sl510</cp:lastModifiedBy>
  <cp:revision>35</cp:revision>
  <dcterms:created xsi:type="dcterms:W3CDTF">2016-01-08T13:26:52Z</dcterms:created>
  <dcterms:modified xsi:type="dcterms:W3CDTF">2019-04-06T07:58:23Z</dcterms:modified>
</cp:coreProperties>
</file>